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Січ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29.4</c:v>
                </c:pt>
                <c:pt idx="1">
                  <c:v>17.2</c:v>
                </c:pt>
                <c:pt idx="2">
                  <c:v>11</c:v>
                </c:pt>
                <c:pt idx="3">
                  <c:v>6.2</c:v>
                </c:pt>
                <c:pt idx="4">
                  <c:v>0</c:v>
                </c:pt>
                <c:pt idx="5">
                  <c:v>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Лют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30.6</c:v>
                </c:pt>
                <c:pt idx="1">
                  <c:v>19.100000000000001</c:v>
                </c:pt>
                <c:pt idx="2">
                  <c:v>13</c:v>
                </c:pt>
                <c:pt idx="3">
                  <c:v>8.1</c:v>
                </c:pt>
                <c:pt idx="4">
                  <c:v>0</c:v>
                </c:pt>
                <c:pt idx="5">
                  <c:v>81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Бер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35.6</c:v>
                </c:pt>
                <c:pt idx="1">
                  <c:v>22.8</c:v>
                </c:pt>
                <c:pt idx="2">
                  <c:v>16.8</c:v>
                </c:pt>
                <c:pt idx="3">
                  <c:v>11.4</c:v>
                </c:pt>
                <c:pt idx="4">
                  <c:v>0</c:v>
                </c:pt>
                <c:pt idx="5">
                  <c:v>87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Кві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34.4</c:v>
                </c:pt>
                <c:pt idx="1">
                  <c:v>26.4</c:v>
                </c:pt>
                <c:pt idx="2">
                  <c:v>20.3</c:v>
                </c:pt>
                <c:pt idx="3">
                  <c:v>15.2</c:v>
                </c:pt>
                <c:pt idx="4">
                  <c:v>0</c:v>
                </c:pt>
                <c:pt idx="5">
                  <c:v>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>
                  <c:v>37.799999999999997</c:v>
                </c:pt>
                <c:pt idx="1">
                  <c:v>30.2</c:v>
                </c:pt>
                <c:pt idx="2">
                  <c:v>24.3</c:v>
                </c:pt>
                <c:pt idx="3">
                  <c:v>19.8</c:v>
                </c:pt>
                <c:pt idx="4">
                  <c:v>6.7</c:v>
                </c:pt>
                <c:pt idx="5">
                  <c:v>129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Чер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0">
                  <c:v>40</c:v>
                </c:pt>
                <c:pt idx="1">
                  <c:v>33</c:v>
                </c:pt>
                <c:pt idx="2">
                  <c:v>27.4</c:v>
                </c:pt>
                <c:pt idx="3">
                  <c:v>22.9</c:v>
                </c:pt>
                <c:pt idx="4">
                  <c:v>13.3</c:v>
                </c:pt>
                <c:pt idx="5">
                  <c:v>151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Лип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Лист1!$H$2:$H$7</c:f>
              <c:numCache>
                <c:formatCode>General</c:formatCode>
                <c:ptCount val="6"/>
                <c:pt idx="0">
                  <c:v>40</c:v>
                </c:pt>
                <c:pt idx="1">
                  <c:v>34.299999999999997</c:v>
                </c:pt>
                <c:pt idx="2">
                  <c:v>28.7</c:v>
                </c:pt>
                <c:pt idx="3">
                  <c:v>23.9</c:v>
                </c:pt>
                <c:pt idx="4">
                  <c:v>7.2</c:v>
                </c:pt>
                <c:pt idx="5">
                  <c:v>96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Сер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Лист1!$I$2:$I$7</c:f>
              <c:numCache>
                <c:formatCode>General</c:formatCode>
                <c:ptCount val="6"/>
                <c:pt idx="0">
                  <c:v>42.8</c:v>
                </c:pt>
                <c:pt idx="1">
                  <c:v>34.700000000000003</c:v>
                </c:pt>
                <c:pt idx="2">
                  <c:v>28.5</c:v>
                </c:pt>
                <c:pt idx="3">
                  <c:v>23.8</c:v>
                </c:pt>
                <c:pt idx="4">
                  <c:v>17.8</c:v>
                </c:pt>
                <c:pt idx="5">
                  <c:v>96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Вер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Лист1!$J$2:$J$7</c:f>
              <c:numCache>
                <c:formatCode>General</c:formatCode>
                <c:ptCount val="6"/>
                <c:pt idx="0">
                  <c:v>38.9</c:v>
                </c:pt>
                <c:pt idx="1">
                  <c:v>32.1</c:v>
                </c:pt>
                <c:pt idx="2">
                  <c:v>26.1</c:v>
                </c:pt>
                <c:pt idx="3">
                  <c:v>21</c:v>
                </c:pt>
                <c:pt idx="4">
                  <c:v>10</c:v>
                </c:pt>
                <c:pt idx="5">
                  <c:v>104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Жов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Лист1!$K$2:$K$7</c:f>
              <c:numCache>
                <c:formatCode>General</c:formatCode>
                <c:ptCount val="6"/>
                <c:pt idx="0">
                  <c:v>35.6</c:v>
                </c:pt>
                <c:pt idx="1">
                  <c:v>27.8</c:v>
                </c:pt>
                <c:pt idx="2">
                  <c:v>21.3</c:v>
                </c:pt>
                <c:pt idx="3">
                  <c:v>16.100000000000001</c:v>
                </c:pt>
                <c:pt idx="4">
                  <c:v>0</c:v>
                </c:pt>
                <c:pt idx="5">
                  <c:v>145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Лис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Лист1!$L$2:$L$7</c:f>
              <c:numCache>
                <c:formatCode>General</c:formatCode>
                <c:ptCount val="6"/>
                <c:pt idx="0">
                  <c:v>32.200000000000003</c:v>
                </c:pt>
                <c:pt idx="1">
                  <c:v>22.5</c:v>
                </c:pt>
                <c:pt idx="2">
                  <c:v>16.100000000000001</c:v>
                </c:pt>
                <c:pt idx="3">
                  <c:v>11.2</c:v>
                </c:pt>
                <c:pt idx="4">
                  <c:v>0</c:v>
                </c:pt>
                <c:pt idx="5">
                  <c:v>110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Гру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Лист1!$M$2:$M$7</c:f>
              <c:numCache>
                <c:formatCode>General</c:formatCode>
                <c:ptCount val="6"/>
                <c:pt idx="0">
                  <c:v>28.9</c:v>
                </c:pt>
                <c:pt idx="1">
                  <c:v>17.899999999999999</c:v>
                </c:pt>
                <c:pt idx="2">
                  <c:v>12.1</c:v>
                </c:pt>
                <c:pt idx="3">
                  <c:v>7</c:v>
                </c:pt>
                <c:pt idx="4">
                  <c:v>0</c:v>
                </c:pt>
                <c:pt idx="5">
                  <c:v>95</c:v>
                </c:pt>
              </c:numCache>
            </c:numRef>
          </c:val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Рік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Абсолютний максимум, °C</c:v>
                </c:pt>
                <c:pt idx="1">
                  <c:v>Середній максимум, °C</c:v>
                </c:pt>
                <c:pt idx="2">
                  <c:v>Середня температура, °C</c:v>
                </c:pt>
                <c:pt idx="3">
                  <c:v>Середній мінімум, °C</c:v>
                </c:pt>
                <c:pt idx="4">
                  <c:v>Абсолютний мінімум, °C</c:v>
                </c:pt>
                <c:pt idx="5">
                  <c:v>Норма опадів, мм</c:v>
                </c:pt>
              </c:strCache>
            </c:strRef>
          </c:cat>
          <c:val>
            <c:numRef>
              <c:f>Лист1!$N$2:$N$7</c:f>
              <c:numCache>
                <c:formatCode>General</c:formatCode>
                <c:ptCount val="6"/>
                <c:pt idx="0">
                  <c:v>42.8</c:v>
                </c:pt>
                <c:pt idx="1">
                  <c:v>26.5</c:v>
                </c:pt>
                <c:pt idx="2">
                  <c:v>20.5</c:v>
                </c:pt>
                <c:pt idx="3">
                  <c:v>15.6</c:v>
                </c:pt>
                <c:pt idx="4">
                  <c:v>0</c:v>
                </c:pt>
                <c:pt idx="5">
                  <c:v>1265</c:v>
                </c:pt>
              </c:numCache>
            </c:numRef>
          </c:val>
        </c:ser>
        <c:marker val="1"/>
        <c:axId val="160886144"/>
        <c:axId val="160888320"/>
      </c:lineChart>
      <c:catAx>
        <c:axId val="160886144"/>
        <c:scaling>
          <c:orientation val="minMax"/>
        </c:scaling>
        <c:axPos val="b"/>
        <c:tickLblPos val="nextTo"/>
        <c:crossAx val="160888320"/>
        <c:crosses val="autoZero"/>
        <c:auto val="1"/>
        <c:lblAlgn val="ctr"/>
        <c:lblOffset val="100"/>
      </c:catAx>
      <c:valAx>
        <c:axId val="160888320"/>
        <c:scaling>
          <c:orientation val="minMax"/>
        </c:scaling>
        <c:axPos val="l"/>
        <c:majorGridlines/>
        <c:numFmt formatCode="General" sourceLinked="1"/>
        <c:tickLblPos val="nextTo"/>
        <c:crossAx val="1608861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851D3F-B64B-461D-AD2E-774C9B769D24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338320-D589-414B-A5AE-F10A858933D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СПОЛУЧЕНІ ШТАТИ АМЕРИКИ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ТЕХАС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texas1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4714908" cy="4714908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357818" y="1600200"/>
            <a:ext cx="3500462" cy="4900634"/>
          </a:xfrm>
        </p:spPr>
        <p:txBody>
          <a:bodyPr>
            <a:noAutofit/>
          </a:bodyPr>
          <a:lstStyle/>
          <a:p>
            <a:r>
              <a:rPr lang="ru-RU" dirty="0" smtClean="0"/>
              <a:t>англ. </a:t>
            </a:r>
            <a:r>
              <a:rPr lang="en-US" dirty="0" smtClean="0"/>
              <a:t>Texas) — </a:t>
            </a:r>
            <a:r>
              <a:rPr lang="ru-RU" dirty="0" err="1" smtClean="0"/>
              <a:t>другий</a:t>
            </a:r>
            <a:r>
              <a:rPr lang="ru-RU" dirty="0" smtClean="0"/>
              <a:t> за </a:t>
            </a:r>
            <a:r>
              <a:rPr lang="ru-RU" dirty="0" err="1" smtClean="0"/>
              <a:t>чисельністю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</a:t>
            </a:r>
            <a:r>
              <a:rPr lang="ru-RU" dirty="0" err="1" smtClean="0"/>
              <a:t>другий</a:t>
            </a:r>
            <a:r>
              <a:rPr lang="ru-RU" dirty="0" smtClean="0"/>
              <a:t> за величиною штат в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в </a:t>
            </a:r>
            <a:r>
              <a:rPr lang="ru-RU" dirty="0" err="1" smtClean="0"/>
              <a:t>континентальних</a:t>
            </a:r>
            <a:r>
              <a:rPr lang="ru-RU" dirty="0" smtClean="0"/>
              <a:t> штатах. </a:t>
            </a:r>
            <a:r>
              <a:rPr lang="ru-RU" dirty="0" err="1" smtClean="0"/>
              <a:t>Географічно</a:t>
            </a:r>
            <a:r>
              <a:rPr lang="ru-RU" dirty="0" smtClean="0"/>
              <a:t> </a:t>
            </a:r>
            <a:r>
              <a:rPr lang="ru-RU" dirty="0" err="1" smtClean="0"/>
              <a:t>розташований</a:t>
            </a:r>
            <a:r>
              <a:rPr lang="ru-RU" dirty="0" smtClean="0"/>
              <a:t> в </a:t>
            </a:r>
            <a:r>
              <a:rPr lang="ru-RU" dirty="0" err="1" smtClean="0"/>
              <a:t>південно-центральній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штат Техас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американо-мексиканського</a:t>
            </a:r>
            <a:r>
              <a:rPr lang="ru-RU" dirty="0" smtClean="0"/>
              <a:t> кордону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мексиканськими</a:t>
            </a:r>
            <a:r>
              <a:rPr lang="ru-RU" dirty="0" smtClean="0"/>
              <a:t> штатами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Чіуауа</a:t>
            </a:r>
            <a:r>
              <a:rPr lang="ru-RU" dirty="0" smtClean="0"/>
              <a:t>, </a:t>
            </a:r>
            <a:r>
              <a:rPr lang="ru-RU" dirty="0" err="1" smtClean="0"/>
              <a:t>Коауїла</a:t>
            </a:r>
            <a:r>
              <a:rPr lang="ru-RU" dirty="0" smtClean="0"/>
              <a:t>, </a:t>
            </a:r>
            <a:r>
              <a:rPr lang="ru-RU" dirty="0" err="1" smtClean="0"/>
              <a:t>Нуево-Леон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Тамауліпас</a:t>
            </a:r>
            <a:r>
              <a:rPr lang="ru-RU" dirty="0" smtClean="0"/>
              <a:t> на </a:t>
            </a:r>
            <a:r>
              <a:rPr lang="ru-RU" dirty="0" err="1" smtClean="0"/>
              <a:t>півдні</a:t>
            </a:r>
            <a:r>
              <a:rPr lang="ru-RU" dirty="0" smtClean="0"/>
              <a:t> 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американськими</a:t>
            </a:r>
            <a:r>
              <a:rPr lang="ru-RU" dirty="0" smtClean="0"/>
              <a:t> штатами Нью-Мексико на </a:t>
            </a:r>
            <a:r>
              <a:rPr lang="ru-RU" dirty="0" err="1" smtClean="0"/>
              <a:t>заході</a:t>
            </a:r>
            <a:r>
              <a:rPr lang="ru-RU" dirty="0" smtClean="0"/>
              <a:t>, Оклахомою на </a:t>
            </a:r>
            <a:r>
              <a:rPr lang="ru-RU" dirty="0" err="1" smtClean="0"/>
              <a:t>півночі</a:t>
            </a:r>
            <a:r>
              <a:rPr lang="ru-RU" dirty="0" smtClean="0"/>
              <a:t>, Арканзасом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Луїзіаною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ТЕХАС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Штат</a:t>
            </a:r>
            <a:r>
              <a:rPr lang="en-US" dirty="0" smtClean="0"/>
              <a:t> </a:t>
            </a:r>
            <a:r>
              <a:rPr lang="en-US" dirty="0" err="1" smtClean="0"/>
              <a:t>Техас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англ</a:t>
            </a:r>
            <a:r>
              <a:rPr lang="en-US" dirty="0" smtClean="0"/>
              <a:t>. State of Texas</a:t>
            </a:r>
            <a:endParaRPr lang="ru-RU" dirty="0"/>
          </a:p>
        </p:txBody>
      </p:sp>
      <p:pic>
        <p:nvPicPr>
          <p:cNvPr id="5" name="Содержимое 4" descr="Flag_of_Texas.svg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457766"/>
            <a:ext cx="4059238" cy="2704467"/>
          </a:xfrm>
        </p:spPr>
      </p:pic>
      <p:pic>
        <p:nvPicPr>
          <p:cNvPr id="6" name="Содержимое 5" descr="Seal_of_Texas.svg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780381"/>
            <a:ext cx="4059238" cy="4059238"/>
          </a:xfrm>
        </p:spPr>
      </p:pic>
      <p:sp>
        <p:nvSpPr>
          <p:cNvPr id="7" name="TextBox 6"/>
          <p:cNvSpPr txBox="1"/>
          <p:nvPr/>
        </p:nvSpPr>
        <p:spPr>
          <a:xfrm>
            <a:off x="1357290" y="5643578"/>
            <a:ext cx="159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Прапор Техасу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43636" y="6000768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Герб Техасу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Столиця - Остін</a:t>
            </a:r>
            <a:endParaRPr lang="ru-RU" dirty="0"/>
          </a:p>
        </p:txBody>
      </p:sp>
      <p:pic>
        <p:nvPicPr>
          <p:cNvPr id="7" name="Содержимое 6" descr="Milag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43981"/>
            <a:ext cx="4038600" cy="3028950"/>
          </a:xfrm>
        </p:spPr>
      </p:pic>
      <p:pic>
        <p:nvPicPr>
          <p:cNvPr id="8" name="Содержимое 7" descr="516px-Rick_Perry_by_Gage_Skidmore_3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983608" y="2201863"/>
            <a:ext cx="3370959" cy="3913187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Короткі відомості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uk-UA" dirty="0" smtClean="0"/>
              <a:t>Губернатор – Рік Перрі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Мексики 2 </a:t>
            </a:r>
            <a:r>
              <a:rPr lang="ru-RU" dirty="0" err="1" smtClean="0"/>
              <a:t>березня</a:t>
            </a:r>
            <a:r>
              <a:rPr lang="ru-RU" dirty="0" smtClean="0"/>
              <a:t> 1836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з'їзду</a:t>
            </a:r>
            <a:r>
              <a:rPr lang="ru-RU" dirty="0" smtClean="0"/>
              <a:t> </a:t>
            </a:r>
            <a:r>
              <a:rPr lang="ru-RU" dirty="0" err="1" smtClean="0"/>
              <a:t>американців</a:t>
            </a:r>
            <a:r>
              <a:rPr lang="ru-RU" dirty="0" smtClean="0"/>
              <a:t> Техасу в </a:t>
            </a:r>
            <a:r>
              <a:rPr lang="ru-RU" dirty="0" err="1" smtClean="0"/>
              <a:t>містечку</a:t>
            </a:r>
            <a:r>
              <a:rPr lang="ru-RU" dirty="0" smtClean="0"/>
              <a:t> </a:t>
            </a:r>
            <a:r>
              <a:rPr lang="ru-RU" dirty="0" err="1" smtClean="0"/>
              <a:t>Вашингтон-на-Бразосі</a:t>
            </a:r>
            <a:r>
              <a:rPr lang="ru-RU" dirty="0" smtClean="0"/>
              <a:t>. </a:t>
            </a:r>
            <a:r>
              <a:rPr lang="ru-RU" dirty="0" err="1" smtClean="0"/>
              <a:t>Делегати</a:t>
            </a:r>
            <a:r>
              <a:rPr lang="ru-RU" dirty="0" smtClean="0"/>
              <a:t> </a:t>
            </a:r>
            <a:r>
              <a:rPr lang="ru-RU" dirty="0" err="1" smtClean="0"/>
              <a:t>з'їзду</a:t>
            </a:r>
            <a:r>
              <a:rPr lang="ru-RU" dirty="0" smtClean="0"/>
              <a:t> </a:t>
            </a:r>
            <a:r>
              <a:rPr lang="ru-RU" dirty="0" err="1" smtClean="0"/>
              <a:t>обрали</a:t>
            </a:r>
            <a:r>
              <a:rPr lang="ru-RU" dirty="0" smtClean="0"/>
              <a:t> </a:t>
            </a:r>
            <a:r>
              <a:rPr lang="ru-RU" dirty="0" err="1" smtClean="0"/>
              <a:t>Дейвіда</a:t>
            </a:r>
            <a:r>
              <a:rPr lang="ru-RU" dirty="0" smtClean="0"/>
              <a:t> </a:t>
            </a:r>
            <a:r>
              <a:rPr lang="ru-RU" dirty="0" err="1" smtClean="0"/>
              <a:t>Бернета</a:t>
            </a:r>
            <a:r>
              <a:rPr lang="ru-RU" dirty="0" smtClean="0"/>
              <a:t> </a:t>
            </a:r>
            <a:r>
              <a:rPr lang="ru-RU" dirty="0" err="1" smtClean="0"/>
              <a:t>тимчасовим</a:t>
            </a:r>
            <a:r>
              <a:rPr lang="ru-RU" dirty="0" smtClean="0"/>
              <a:t> президентом, Сема </a:t>
            </a:r>
            <a:r>
              <a:rPr lang="ru-RU" dirty="0" err="1" smtClean="0"/>
              <a:t>Х'юстона</a:t>
            </a:r>
            <a:r>
              <a:rPr lang="ru-RU" dirty="0" smtClean="0"/>
              <a:t> — </a:t>
            </a:r>
            <a:r>
              <a:rPr lang="ru-RU" dirty="0" err="1" smtClean="0"/>
              <a:t>головнокомандувачем</a:t>
            </a:r>
            <a:r>
              <a:rPr lang="ru-RU" dirty="0" smtClean="0"/>
              <a:t> </a:t>
            </a:r>
            <a:r>
              <a:rPr lang="ru-RU" dirty="0" err="1" smtClean="0"/>
              <a:t>збройних</a:t>
            </a:r>
            <a:r>
              <a:rPr lang="ru-RU" dirty="0" smtClean="0"/>
              <a:t> сил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ухвалили</a:t>
            </a:r>
            <a:r>
              <a:rPr lang="ru-RU" dirty="0" smtClean="0"/>
              <a:t> </a:t>
            </a:r>
            <a:r>
              <a:rPr lang="ru-RU" dirty="0" err="1" smtClean="0"/>
              <a:t>конституцію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законодавчо</a:t>
            </a:r>
            <a:r>
              <a:rPr lang="ru-RU" dirty="0" smtClean="0"/>
              <a:t> </a:t>
            </a:r>
            <a:r>
              <a:rPr lang="ru-RU" dirty="0" err="1" smtClean="0"/>
              <a:t>закріплювала</a:t>
            </a:r>
            <a:r>
              <a:rPr lang="ru-RU" dirty="0" smtClean="0"/>
              <a:t> </a:t>
            </a:r>
            <a:r>
              <a:rPr lang="ru-RU" dirty="0" err="1" smtClean="0"/>
              <a:t>рабовласництво</a:t>
            </a:r>
            <a:r>
              <a:rPr lang="ru-RU" dirty="0" smtClean="0"/>
              <a:t>, </a:t>
            </a:r>
            <a:r>
              <a:rPr lang="ru-RU" dirty="0" err="1" smtClean="0"/>
              <a:t>заборонене</a:t>
            </a:r>
            <a:r>
              <a:rPr lang="ru-RU" dirty="0" smtClean="0"/>
              <a:t> у </a:t>
            </a:r>
            <a:r>
              <a:rPr lang="ru-RU" dirty="0" err="1" smtClean="0"/>
              <a:t>Мексиці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Через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</a:t>
            </a:r>
            <a:r>
              <a:rPr lang="ru-RU" dirty="0" err="1" smtClean="0"/>
              <a:t>мексиканської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у бою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Сан-Хакінто</a:t>
            </a:r>
            <a:r>
              <a:rPr lang="ru-RU" dirty="0" smtClean="0"/>
              <a:t> </a:t>
            </a:r>
            <a:r>
              <a:rPr lang="ru-RU" dirty="0" err="1" smtClean="0"/>
              <a:t>мексиканці</a:t>
            </a:r>
            <a:r>
              <a:rPr lang="ru-RU" dirty="0" smtClean="0"/>
              <a:t> </a:t>
            </a:r>
            <a:r>
              <a:rPr lang="ru-RU" dirty="0" err="1" smtClean="0"/>
              <a:t>відвели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за </a:t>
            </a:r>
            <a:r>
              <a:rPr lang="ru-RU" dirty="0" err="1" smtClean="0"/>
              <a:t>річку</a:t>
            </a:r>
            <a:r>
              <a:rPr lang="ru-RU" dirty="0" smtClean="0"/>
              <a:t> </a:t>
            </a:r>
            <a:r>
              <a:rPr lang="ru-RU" dirty="0" err="1" smtClean="0"/>
              <a:t>Ріо-Гранде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визнали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Техасу.</a:t>
            </a:r>
          </a:p>
          <a:p>
            <a:pPr>
              <a:buNone/>
            </a:pPr>
            <a:r>
              <a:rPr lang="ru-RU" dirty="0" smtClean="0"/>
              <a:t>14 </a:t>
            </a:r>
            <a:r>
              <a:rPr lang="ru-RU" dirty="0" err="1" smtClean="0"/>
              <a:t>травня</a:t>
            </a:r>
            <a:r>
              <a:rPr lang="ru-RU" dirty="0" smtClean="0"/>
              <a:t> 1839 року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підписані</a:t>
            </a:r>
            <a:r>
              <a:rPr lang="ru-RU" dirty="0" smtClean="0"/>
              <a:t> </a:t>
            </a:r>
            <a:r>
              <a:rPr lang="ru-RU" dirty="0" err="1" smtClean="0"/>
              <a:t>Веласкські</a:t>
            </a:r>
            <a:r>
              <a:rPr lang="ru-RU" dirty="0" smtClean="0"/>
              <a:t> договори.</a:t>
            </a:r>
          </a:p>
          <a:p>
            <a:pPr>
              <a:buNone/>
            </a:pPr>
            <a:r>
              <a:rPr lang="ru-RU" dirty="0" err="1" smtClean="0"/>
              <a:t>Згодом</a:t>
            </a:r>
            <a:r>
              <a:rPr lang="ru-RU" dirty="0" smtClean="0"/>
              <a:t> Сем </a:t>
            </a:r>
            <a:r>
              <a:rPr lang="ru-RU" dirty="0" err="1" smtClean="0"/>
              <a:t>Х'юстон</a:t>
            </a:r>
            <a:r>
              <a:rPr lang="ru-RU" dirty="0" smtClean="0"/>
              <a:t> став першим </a:t>
            </a:r>
            <a:r>
              <a:rPr lang="ru-RU" dirty="0" err="1" smtClean="0"/>
              <a:t>обраним</a:t>
            </a:r>
            <a:r>
              <a:rPr lang="ru-RU" dirty="0" smtClean="0"/>
              <a:t> президентом Техасу. </a:t>
            </a:r>
            <a:r>
              <a:rPr lang="ru-RU" dirty="0" err="1" smtClean="0"/>
              <a:t>Республіку</a:t>
            </a:r>
            <a:r>
              <a:rPr lang="ru-RU" dirty="0" smtClean="0"/>
              <a:t>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проіснувала</a:t>
            </a:r>
            <a:r>
              <a:rPr lang="ru-RU" dirty="0" smtClean="0"/>
              <a:t> до 1845 року, </a:t>
            </a:r>
            <a:r>
              <a:rPr lang="ru-RU" dirty="0" err="1" smtClean="0"/>
              <a:t>визнали</a:t>
            </a:r>
            <a:r>
              <a:rPr lang="ru-RU" dirty="0" smtClean="0"/>
              <a:t> США,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> та </a:t>
            </a:r>
            <a:r>
              <a:rPr lang="ru-RU" dirty="0" err="1" smtClean="0"/>
              <a:t>Франція</a:t>
            </a:r>
            <a:r>
              <a:rPr lang="ru-RU" dirty="0" smtClean="0"/>
              <a:t>. У 1845 </a:t>
            </a:r>
            <a:r>
              <a:rPr lang="ru-RU" dirty="0" err="1" smtClean="0"/>
              <a:t>році</a:t>
            </a:r>
            <a:r>
              <a:rPr lang="ru-RU" dirty="0" smtClean="0"/>
              <a:t> Техас став 28-м штатом США.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Інформація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населене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в </a:t>
            </a:r>
            <a:r>
              <a:rPr lang="ru-RU" dirty="0" err="1" smtClean="0"/>
              <a:t>штаті</a:t>
            </a:r>
            <a:r>
              <a:rPr lang="ru-RU" dirty="0" smtClean="0"/>
              <a:t> Техас у США. У 2006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Х'юстона</a:t>
            </a:r>
            <a:r>
              <a:rPr lang="ru-RU" dirty="0" smtClean="0"/>
              <a:t> становило 2 100 тис.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агломерацією</a:t>
            </a:r>
            <a:r>
              <a:rPr lang="ru-RU" dirty="0" smtClean="0"/>
              <a:t> — 5,5 млн.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"/>
          </p:nvPr>
        </p:nvGraphicFramePr>
        <p:xfrm>
          <a:off x="4649788" y="2201863"/>
          <a:ext cx="4038600" cy="391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 -  </a:t>
            </a:r>
            <a:r>
              <a:rPr lang="ru-RU" dirty="0" err="1" smtClean="0"/>
              <a:t>Х'юстон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uk-UA" dirty="0" smtClean="0"/>
              <a:t>Клімат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Техас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Сполучені штати Америки</a:t>
            </a:r>
            <a:endParaRPr lang="ru-RU" dirty="0"/>
          </a:p>
        </p:txBody>
      </p:sp>
      <p:pic>
        <p:nvPicPr>
          <p:cNvPr id="1026" name="Picture 2" descr="&amp;Fcy;&amp;acy;&amp;jcy;&amp;lcy;:Texas in United States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786478" cy="3580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84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ТЕХАС</vt:lpstr>
      <vt:lpstr>ТЕХАС</vt:lpstr>
      <vt:lpstr>Штат Техас англ. State of Texas</vt:lpstr>
      <vt:lpstr>Короткі відомості</vt:lpstr>
      <vt:lpstr>ІСТОРІЯ</vt:lpstr>
      <vt:lpstr>Найбільше місто  -  Х'юстон</vt:lpstr>
      <vt:lpstr>Техас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ТЕХАС</dc:title>
  <dc:creator>UserXP</dc:creator>
  <cp:lastModifiedBy>UserXP</cp:lastModifiedBy>
  <cp:revision>2</cp:revision>
  <dcterms:created xsi:type="dcterms:W3CDTF">2013-09-15T06:49:14Z</dcterms:created>
  <dcterms:modified xsi:type="dcterms:W3CDTF">2013-09-15T07:09:23Z</dcterms:modified>
</cp:coreProperties>
</file>